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2" r:id="rId4"/>
    <p:sldId id="260" r:id="rId5"/>
    <p:sldId id="261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10/21/2014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07141"/>
      </p:ext>
    </p:extLst>
  </p:cSld>
  <p:clrMapOvr>
    <a:masterClrMapping/>
  </p:clrMapOvr>
  <p:transition spd="slow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10/21/2014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82689"/>
      </p:ext>
    </p:extLst>
  </p:cSld>
  <p:clrMapOvr>
    <a:masterClrMapping/>
  </p:clrMapOvr>
  <p:transition spd="slow" advClick="0" advTm="5000"/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10/21/2014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65612"/>
      </p:ext>
    </p:extLst>
  </p:cSld>
  <p:clrMapOvr>
    <a:masterClrMapping/>
  </p:clrMapOvr>
  <p:transition spd="slow" advClick="0" advTm="5000"/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10/21/2014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3896804"/>
      </p:ext>
    </p:extLst>
  </p:cSld>
  <p:clrMapOvr>
    <a:masterClrMapping/>
  </p:clrMapOvr>
  <p:transition spd="slow" advClick="0" advTm="5000"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10/21/2014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7180"/>
      </p:ext>
    </p:extLst>
  </p:cSld>
  <p:clrMapOvr>
    <a:masterClrMapping/>
  </p:clrMapOvr>
  <p:transition spd="slow" advClick="0" advTm="5000"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10/21/2014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739421"/>
      </p:ext>
    </p:extLst>
  </p:cSld>
  <p:clrMapOvr>
    <a:masterClrMapping/>
  </p:clrMapOvr>
  <p:transition spd="slow" advClick="0" advTm="5000"/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10/21/2014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56774"/>
      </p:ext>
    </p:extLst>
  </p:cSld>
  <p:clrMapOvr>
    <a:masterClrMapping/>
  </p:clrMapOvr>
  <p:transition spd="slow" advClick="0" advTm="5000"/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10/21/2014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62804"/>
      </p:ext>
    </p:extLst>
  </p:cSld>
  <p:clrMapOvr>
    <a:masterClrMapping/>
  </p:clrMapOvr>
  <p:transition spd="slow" advClick="0" advTm="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10/21/2014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25463"/>
      </p:ext>
    </p:extLst>
  </p:cSld>
  <p:clrMapOvr>
    <a:masterClrMapping/>
  </p:clrMapOvr>
  <p:transition spd="slow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10/21/2014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06722"/>
      </p:ext>
    </p:extLst>
  </p:cSld>
  <p:clrMapOvr>
    <a:masterClrMapping/>
  </p:clrMapOvr>
  <p:transition spd="slow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10/21/2014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14124"/>
      </p:ext>
    </p:extLst>
  </p:cSld>
  <p:clrMapOvr>
    <a:masterClrMapping/>
  </p:clrMapOvr>
  <p:transition spd="slow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10/21/2014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20284"/>
      </p:ext>
    </p:extLst>
  </p:cSld>
  <p:clrMapOvr>
    <a:masterClrMapping/>
  </p:clrMapOvr>
  <p:transition spd="slow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10/21/2014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55048"/>
      </p:ext>
    </p:extLst>
  </p:cSld>
  <p:clrMapOvr>
    <a:masterClrMapping/>
  </p:clrMapOvr>
  <p:transition spd="slow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10/21/2014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64487"/>
      </p:ext>
    </p:extLst>
  </p:cSld>
  <p:clrMapOvr>
    <a:masterClrMapping/>
  </p:clrMapOvr>
  <p:transition spd="slow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10/21/2014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65259"/>
      </p:ext>
    </p:extLst>
  </p:cSld>
  <p:clrMapOvr>
    <a:masterClrMapping/>
  </p:clrMapOvr>
  <p:transition spd="slow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10/21/2014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06095"/>
      </p:ext>
    </p:extLst>
  </p:cSld>
  <p:clrMapOvr>
    <a:masterClrMapping/>
  </p:clrMapOvr>
  <p:transition spd="slow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10/21/2014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18233"/>
      </p:ext>
    </p:extLst>
  </p:cSld>
  <p:clrMapOvr>
    <a:masterClrMapping/>
  </p:clrMapOvr>
  <p:transition spd="slow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10/21/2014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557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 advClick="0" advTm="5000"/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microsoft.com/office/2007/relationships/hdphoto" Target="../media/hdphoto3.wdp"/><Relationship Id="rId3" Type="http://schemas.openxmlformats.org/officeDocument/2006/relationships/image" Target="../media/image7.gif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11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2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5561" y="488598"/>
            <a:ext cx="9404723" cy="1400530"/>
          </a:xfrm>
        </p:spPr>
        <p:txBody>
          <a:bodyPr/>
          <a:lstStyle/>
          <a:p>
            <a:pPr lvl="0" algn="ctr">
              <a:spcBef>
                <a:spcPts val="1000"/>
              </a:spcBef>
            </a:pPr>
            <a:r>
              <a:rPr lang="en-US" sz="6000" b="1" i="1" spc="-15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  <a:t>Reliable Delivery;</a:t>
            </a:r>
            <a:r>
              <a:rPr lang="en-US" sz="6000" b="1" i="1" spc="-15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sz="5400" b="1" i="1" spc="-1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  <a:t>Services</a:t>
            </a:r>
            <a:r>
              <a:rPr lang="en-US" sz="5400" b="1" i="1" spc="-15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/>
            </a:r>
            <a:br>
              <a:rPr lang="en-US" sz="5400" b="1" i="1" spc="-15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</a:br>
            <a:endParaRPr lang="en-US" sz="4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8"/>
          </p:nvPr>
        </p:nvSpPr>
        <p:spPr>
          <a:xfrm>
            <a:off x="-67075" y="4340390"/>
            <a:ext cx="3530786" cy="203116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800" b="1" i="1" spc="-150" dirty="0" smtClean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2000" b="1" i="1" spc="-1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  <a:t>Rush Service</a:t>
            </a:r>
          </a:p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en-US" sz="1800" b="1" i="1" spc="-1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sz="1800" b="1" i="1" spc="-15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  <a:t>2 hour </a:t>
            </a:r>
            <a:r>
              <a:rPr lang="en-US" sz="1800" b="1" i="1" spc="-150" dirty="0" smtClean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  <a:t>service</a:t>
            </a:r>
          </a:p>
          <a:p>
            <a:pPr algn="ctr">
              <a:spcBef>
                <a:spcPts val="0"/>
              </a:spcBef>
            </a:pPr>
            <a:r>
              <a:rPr lang="en-US" sz="1800" b="1" i="1" spc="-150" dirty="0" smtClean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2000" b="1" i="1" spc="-15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  <a:t>Double Rush </a:t>
            </a:r>
          </a:p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en-US" sz="1800" b="1" i="1" spc="-15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  <a:t>1 Hour Service</a:t>
            </a:r>
          </a:p>
          <a:p>
            <a:pPr algn="ctr">
              <a:spcBef>
                <a:spcPts val="0"/>
              </a:spcBef>
            </a:pPr>
            <a:r>
              <a:rPr lang="en-US" sz="1800" b="1" i="1" spc="-150" dirty="0" smtClean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2000" b="1" i="1" spc="-15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  <a:t>Triple Rush </a:t>
            </a:r>
          </a:p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en-US" sz="1800" b="1" i="1" spc="-15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  <a:t>30 Minute Service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0"/>
          </p:nvPr>
        </p:nvSpPr>
        <p:spPr>
          <a:xfrm>
            <a:off x="7505957" y="4370771"/>
            <a:ext cx="3070250" cy="19704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ctr">
              <a:spcAft>
                <a:spcPts val="600"/>
              </a:spcAft>
              <a:buBlip>
                <a:blip r:embed="rId2"/>
              </a:buBlip>
            </a:pPr>
            <a:r>
              <a:rPr lang="en-US" sz="1800" b="1" i="1" spc="-150" dirty="0" smtClean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1800" b="1" i="1" spc="-15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  <a:t>Same Day Pick-Up and Delivery Services</a:t>
            </a:r>
          </a:p>
          <a:p>
            <a:pPr marL="285750" indent="-285750" algn="ctr">
              <a:spcAft>
                <a:spcPts val="600"/>
              </a:spcAft>
              <a:buBlip>
                <a:blip r:embed="rId2"/>
              </a:buBlip>
            </a:pPr>
            <a:r>
              <a:rPr lang="en-US" sz="1800" b="1" i="1" spc="-150" dirty="0" smtClean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1800" b="1" i="1" spc="-15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  <a:t>Distance Direct – Freight</a:t>
            </a:r>
          </a:p>
          <a:p>
            <a:pPr marL="285750" indent="-285750" algn="ctr">
              <a:spcAft>
                <a:spcPts val="600"/>
              </a:spcAft>
              <a:buBlip>
                <a:blip r:embed="rId2"/>
              </a:buBlip>
            </a:pPr>
            <a:r>
              <a:rPr lang="en-US" sz="1800" b="1" i="1" spc="-150" dirty="0" smtClean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1800" b="1" i="1" spc="-15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  <a:t>Lift-Gate Equipped</a:t>
            </a:r>
          </a:p>
          <a:p>
            <a:pPr marL="285750" indent="-285750" algn="ctr">
              <a:spcAft>
                <a:spcPts val="600"/>
              </a:spcAft>
              <a:buBlip>
                <a:blip r:embed="rId2"/>
              </a:buBlip>
            </a:pPr>
            <a:r>
              <a:rPr lang="en-US" sz="1800" b="1" i="1" spc="-150" dirty="0" smtClean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1800" b="1" i="1" spc="-15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  <a:t>Cross-Docking and Freight Storage Capabilities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806" y="0"/>
            <a:ext cx="2167226" cy="1504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2" descr="E:\Reliable Logistics\Ardy Tif\Color\Ardy Cart No Backgrou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519" y="92270"/>
            <a:ext cx="1569481" cy="22318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Placeholder 17"/>
          <p:cNvPicPr>
            <a:picLocks noGrp="1" noChangeAspect="1"/>
          </p:cNvPicPr>
          <p:nvPr>
            <p:ph type="pic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8" b="15398"/>
          <a:stretch>
            <a:fillRect/>
          </a:stretch>
        </p:blipFill>
        <p:spPr>
          <a:xfrm>
            <a:off x="521227" y="1769452"/>
            <a:ext cx="2942484" cy="152526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" name="Picture Placeholder 18"/>
          <p:cNvPicPr>
            <a:picLocks noGrp="1" noChangeAspect="1"/>
          </p:cNvPicPr>
          <p:nvPr>
            <p:ph type="pic" idx="21"/>
          </p:nvPr>
        </p:nvPicPr>
        <p:blipFill>
          <a:blip r:embed="rId6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  <a14:imgEffect>
                      <a14:sharpenSoften amount="-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35" r="6935"/>
          <a:stretch>
            <a:fillRect/>
          </a:stretch>
        </p:blipFill>
        <p:spPr>
          <a:xfrm>
            <a:off x="2368345" y="2115109"/>
            <a:ext cx="681487" cy="284422"/>
          </a:xfrm>
          <a:prstGeom prst="roundRect">
            <a:avLst>
              <a:gd name="adj" fmla="val 34623"/>
            </a:avLst>
          </a:prstGeom>
          <a:effectLst>
            <a:softEdge rad="31750"/>
          </a:effectLst>
        </p:spPr>
      </p:pic>
      <p:sp>
        <p:nvSpPr>
          <p:cNvPr id="22" name="Text Placeholder 10"/>
          <p:cNvSpPr>
            <a:spLocks noGrp="1"/>
          </p:cNvSpPr>
          <p:nvPr>
            <p:ph type="body" sz="half" idx="18"/>
          </p:nvPr>
        </p:nvSpPr>
        <p:spPr>
          <a:xfrm>
            <a:off x="3304044" y="4327223"/>
            <a:ext cx="3771899" cy="191300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800" b="1" i="1" spc="-150" dirty="0" smtClean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2000" b="1" i="1" spc="-1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  <a:t>Distance 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800" b="1" i="1" spc="-15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  <a:t>Same Day Over 60 miles</a:t>
            </a:r>
          </a:p>
          <a:p>
            <a:pPr algn="ctr">
              <a:spcBef>
                <a:spcPts val="0"/>
              </a:spcBef>
            </a:pPr>
            <a:r>
              <a:rPr lang="en-US" sz="2000" b="1" i="1" spc="-1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  <a:t>Distance </a:t>
            </a:r>
            <a:r>
              <a:rPr lang="en-US" sz="2000" b="1" i="1" spc="-15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  <a:t>Direct 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800" b="1" i="1" spc="-15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  <a:t>Immediate Pick-Up/Non-Stop Delivery, Over 60 Miles</a:t>
            </a:r>
          </a:p>
          <a:p>
            <a:pPr algn="ctr">
              <a:spcBef>
                <a:spcPts val="0"/>
              </a:spcBef>
            </a:pPr>
            <a:r>
              <a:rPr lang="en-US" sz="1800" b="1" i="1" spc="-150" dirty="0" smtClean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2000" b="1" i="1" spc="-1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  <a:t>Deferred</a:t>
            </a:r>
          </a:p>
          <a:p>
            <a:pPr algn="ctr">
              <a:spcBef>
                <a:spcPts val="0"/>
              </a:spcBef>
            </a:pPr>
            <a:r>
              <a:rPr lang="en-US" sz="1800" b="1" i="1" spc="-15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  <a:t>Pick-Up before noon delivery by 5:00pm </a:t>
            </a:r>
          </a:p>
        </p:txBody>
      </p:sp>
      <p:pic>
        <p:nvPicPr>
          <p:cNvPr id="31" name="Picture Placeholder 30"/>
          <p:cNvPicPr>
            <a:picLocks noGrp="1" noChangeAspect="1"/>
          </p:cNvPicPr>
          <p:nvPr>
            <p:ph type="pic" idx="22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2" t="15147" r="3476" b="20696"/>
          <a:stretch/>
        </p:blipFill>
        <p:spPr>
          <a:xfrm>
            <a:off x="7771009" y="1766132"/>
            <a:ext cx="2750576" cy="159588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67" y="1526049"/>
            <a:ext cx="2784218" cy="183597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5536" y="2137380"/>
            <a:ext cx="682811" cy="26215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96437">
            <a:off x="9485300" y="2095070"/>
            <a:ext cx="858692" cy="44217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35561" y="3705049"/>
            <a:ext cx="3171535" cy="57626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i="1" spc="-15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rgbClr val="002060"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Extreme Expedited; Parcel Delivery</a:t>
            </a:r>
          </a:p>
        </p:txBody>
      </p:sp>
      <p:sp>
        <p:nvSpPr>
          <p:cNvPr id="20" name="Text Placeholder 6"/>
          <p:cNvSpPr txBox="1">
            <a:spLocks/>
          </p:cNvSpPr>
          <p:nvPr/>
        </p:nvSpPr>
        <p:spPr>
          <a:xfrm>
            <a:off x="3693553" y="3720767"/>
            <a:ext cx="3317575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indent="0" algn="ctr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800" b="1" i="1" spc="-15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mbria" panose="02040503050406030204" pitchFamily="18" charset="0"/>
              </a:defRPr>
            </a:lvl1pPr>
            <a:lvl2pPr indent="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>
                <a:latin typeface="+mj-lt"/>
                <a:ea typeface="+mj-ea"/>
                <a:cs typeface="+mj-cs"/>
              </a:defRPr>
            </a:lvl2pPr>
            <a:lvl3pPr indent="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b="1" i="0">
                <a:latin typeface="+mj-lt"/>
                <a:ea typeface="+mj-ea"/>
                <a:cs typeface="+mj-cs"/>
              </a:defRPr>
            </a:lvl3pPr>
            <a:lvl4pPr indent="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>
                <a:latin typeface="+mj-lt"/>
                <a:ea typeface="+mj-ea"/>
                <a:cs typeface="+mj-cs"/>
              </a:defRPr>
            </a:lvl4pPr>
            <a:lvl5pPr indent="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>
                <a:latin typeface="+mj-lt"/>
                <a:ea typeface="+mj-ea"/>
                <a:cs typeface="+mj-cs"/>
              </a:defRPr>
            </a:lvl5pPr>
            <a:lvl6pPr indent="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>
                <a:latin typeface="+mj-lt"/>
                <a:ea typeface="+mj-ea"/>
                <a:cs typeface="+mj-cs"/>
              </a:defRPr>
            </a:lvl6pPr>
            <a:lvl7pPr indent="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>
                <a:latin typeface="+mj-lt"/>
                <a:ea typeface="+mj-ea"/>
                <a:cs typeface="+mj-cs"/>
              </a:defRPr>
            </a:lvl7pPr>
            <a:lvl8pPr indent="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>
                <a:latin typeface="+mj-lt"/>
                <a:ea typeface="+mj-ea"/>
                <a:cs typeface="+mj-cs"/>
              </a:defRPr>
            </a:lvl8pPr>
            <a:lvl9pPr indent="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rgbClr val="002060"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Distance Direct; Long Distance Expedited</a:t>
            </a:r>
          </a:p>
        </p:txBody>
      </p:sp>
      <p:sp>
        <p:nvSpPr>
          <p:cNvPr id="21" name="Text Placeholder 6"/>
          <p:cNvSpPr txBox="1">
            <a:spLocks/>
          </p:cNvSpPr>
          <p:nvPr/>
        </p:nvSpPr>
        <p:spPr>
          <a:xfrm>
            <a:off x="7696260" y="3745533"/>
            <a:ext cx="3049049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indent="0" algn="ctr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800" b="1" i="1" spc="-15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mbria" panose="02040503050406030204" pitchFamily="18" charset="0"/>
              </a:defRPr>
            </a:lvl1pPr>
            <a:lvl2pPr indent="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>
                <a:latin typeface="+mj-lt"/>
                <a:ea typeface="+mj-ea"/>
                <a:cs typeface="+mj-cs"/>
              </a:defRPr>
            </a:lvl2pPr>
            <a:lvl3pPr indent="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b="1" i="0">
                <a:latin typeface="+mj-lt"/>
                <a:ea typeface="+mj-ea"/>
                <a:cs typeface="+mj-cs"/>
              </a:defRPr>
            </a:lvl3pPr>
            <a:lvl4pPr indent="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>
                <a:latin typeface="+mj-lt"/>
                <a:ea typeface="+mj-ea"/>
                <a:cs typeface="+mj-cs"/>
              </a:defRPr>
            </a:lvl4pPr>
            <a:lvl5pPr indent="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>
                <a:latin typeface="+mj-lt"/>
                <a:ea typeface="+mj-ea"/>
                <a:cs typeface="+mj-cs"/>
              </a:defRPr>
            </a:lvl5pPr>
            <a:lvl6pPr indent="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>
                <a:latin typeface="+mj-lt"/>
                <a:ea typeface="+mj-ea"/>
                <a:cs typeface="+mj-cs"/>
              </a:defRPr>
            </a:lvl6pPr>
            <a:lvl7pPr indent="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>
                <a:latin typeface="+mj-lt"/>
                <a:ea typeface="+mj-ea"/>
                <a:cs typeface="+mj-cs"/>
              </a:defRPr>
            </a:lvl7pPr>
            <a:lvl8pPr indent="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>
                <a:latin typeface="+mj-lt"/>
                <a:ea typeface="+mj-ea"/>
                <a:cs typeface="+mj-cs"/>
              </a:defRPr>
            </a:lvl8pPr>
            <a:lvl9pPr indent="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rgbClr val="002060"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Expedited Freight Solutions</a:t>
            </a:r>
          </a:p>
        </p:txBody>
      </p:sp>
    </p:spTree>
    <p:extLst>
      <p:ext uri="{BB962C8B-B14F-4D97-AF65-F5344CB8AC3E}">
        <p14:creationId xmlns:p14="http://schemas.microsoft.com/office/powerpoint/2010/main" val="4262150100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34" t="-24286" r="10005" b="-16776"/>
          <a:stretch/>
        </p:blipFill>
        <p:spPr>
          <a:xfrm>
            <a:off x="1690594" y="-1468105"/>
            <a:ext cx="7530801" cy="9399433"/>
          </a:xfrm>
          <a:prstGeom prst="rect">
            <a:avLst/>
          </a:prstGeom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38500" dist="50800" dir="5400000" sy="-100000" algn="bl" rotWithShape="0"/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76120" y="-105387"/>
            <a:ext cx="9903996" cy="169689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6000" b="1" i="1" spc="-15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  <a:t>	</a:t>
            </a:r>
            <a:br>
              <a:rPr lang="en-US" sz="6000" b="1" i="1" spc="-15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</a:br>
            <a:r>
              <a:rPr lang="en-US" sz="6000" b="1" i="1" spc="-15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  <a:t>	</a:t>
            </a:r>
            <a:r>
              <a:rPr lang="en-US" sz="6000" b="1" i="1" spc="-1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  <a:t>Reliable </a:t>
            </a:r>
            <a:r>
              <a:rPr lang="en-US" sz="6000" b="1" i="1" spc="-15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  <a:t>Delivery;</a:t>
            </a:r>
            <a:r>
              <a:rPr lang="en-US" sz="6000" b="1" i="1" spc="-15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sz="6000" b="1" i="1" spc="-15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  <a:t/>
            </a:r>
            <a:br>
              <a:rPr lang="en-US" sz="6000" b="1" i="1" spc="-15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</a:br>
            <a:r>
              <a:rPr lang="en-US" sz="6000" b="1" i="1" spc="-15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  <a:t>	  	</a:t>
            </a:r>
            <a:r>
              <a:rPr lang="en-US" sz="6000" b="1" i="1" spc="-15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  <a:t>					</a:t>
            </a:r>
            <a:r>
              <a:rPr lang="en-US" sz="4800" b="1" i="1" spc="-150" dirty="0" smtClean="0">
                <a:ln w="1270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  <a:t>Current </a:t>
            </a:r>
            <a:r>
              <a:rPr lang="en-US" sz="4800" b="1" i="1" spc="-150" dirty="0">
                <a:ln w="1270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n-ea"/>
                <a:cs typeface="+mn-cs"/>
              </a:rPr>
              <a:t>Network</a:t>
            </a:r>
            <a:endParaRPr lang="en-US" sz="3600" b="1" i="1" spc="-150" dirty="0">
              <a:ln w="12700">
                <a:solidFill>
                  <a:srgbClr val="002060"/>
                </a:solidFill>
              </a:ln>
              <a:solidFill>
                <a:schemeClr val="tx1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806" y="0"/>
            <a:ext cx="2167226" cy="1504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Picture 2" descr="E:\Reliable Logistics\Ardy Tif\Color\Ardy Cart No Backgroun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519" y="92270"/>
            <a:ext cx="1569481" cy="22318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17" y="4792006"/>
            <a:ext cx="861236" cy="38576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44" y="4285610"/>
            <a:ext cx="821977" cy="36817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504" y="5022673"/>
            <a:ext cx="821977" cy="36817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584" y="6002573"/>
            <a:ext cx="821977" cy="36817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30" y="4863042"/>
            <a:ext cx="821977" cy="36817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95" y="5784901"/>
            <a:ext cx="821977" cy="36817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417" y="3748858"/>
            <a:ext cx="821977" cy="36817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313" y="5301976"/>
            <a:ext cx="821977" cy="36817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25" name="Rectangle 24"/>
          <p:cNvSpPr/>
          <p:nvPr/>
        </p:nvSpPr>
        <p:spPr>
          <a:xfrm>
            <a:off x="8531140" y="4441995"/>
            <a:ext cx="2752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spc="-15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j-ea"/>
                <a:cs typeface="+mj-cs"/>
              </a:rPr>
              <a:t>Detroit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298283" y="3730163"/>
            <a:ext cx="2752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spc="-15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j-ea"/>
                <a:cs typeface="+mj-cs"/>
              </a:rPr>
              <a:t>Flint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69405" y="5663442"/>
            <a:ext cx="2752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spc="-15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j-ea"/>
                <a:cs typeface="+mj-cs"/>
              </a:rPr>
              <a:t>Ann Arbor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888911" y="5822671"/>
            <a:ext cx="2752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spc="-15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j-ea"/>
                <a:cs typeface="+mj-cs"/>
              </a:rPr>
              <a:t>Toledo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57202" y="4148546"/>
            <a:ext cx="3365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spc="-15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j-ea"/>
                <a:cs typeface="+mj-cs"/>
              </a:rPr>
              <a:t>Grand</a:t>
            </a:r>
            <a:r>
              <a:rPr lang="en-US" sz="2800" b="1" i="1" spc="-15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</a:t>
            </a:r>
            <a:r>
              <a:rPr lang="en-US" sz="2800" b="1" i="1" spc="-15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j-ea"/>
                <a:cs typeface="+mj-cs"/>
              </a:rPr>
              <a:t>Rapids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14953" y="4271430"/>
            <a:ext cx="2752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spc="-15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j-ea"/>
                <a:cs typeface="+mj-cs"/>
              </a:rPr>
              <a:t>Lansing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75348" y="5561061"/>
            <a:ext cx="30318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spc="-15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j-ea"/>
                <a:cs typeface="+mj-cs"/>
              </a:rPr>
              <a:t>Kalamazoo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35462" y="3147833"/>
            <a:ext cx="2752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spc="-15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j-ea"/>
                <a:cs typeface="+mj-cs"/>
              </a:rPr>
              <a:t>Midland</a:t>
            </a:r>
          </a:p>
        </p:txBody>
      </p:sp>
    </p:spTree>
    <p:extLst>
      <p:ext uri="{BB962C8B-B14F-4D97-AF65-F5344CB8AC3E}">
        <p14:creationId xmlns:p14="http://schemas.microsoft.com/office/powerpoint/2010/main" val="1147799836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88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8" t="3649" r="8944" b="4142"/>
          <a:stretch/>
        </p:blipFill>
        <p:spPr>
          <a:xfrm rot="296537">
            <a:off x="3446374" y="485775"/>
            <a:ext cx="4743451" cy="6257925"/>
          </a:xfrm>
          <a:prstGeom prst="rect">
            <a:avLst/>
          </a:prstGeom>
        </p:spPr>
      </p:pic>
      <p:sp>
        <p:nvSpPr>
          <p:cNvPr id="4" name="Title 5"/>
          <p:cNvSpPr txBox="1">
            <a:spLocks/>
          </p:cNvSpPr>
          <p:nvPr/>
        </p:nvSpPr>
        <p:spPr>
          <a:xfrm>
            <a:off x="1006596" y="370710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5400" b="1" i="1" spc="-15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Cambria" panose="02040503050406030204" pitchFamily="18" charset="0"/>
              </a:rPr>
              <a:t>Reliable Delivery</a:t>
            </a:r>
            <a:r>
              <a:rPr lang="en-US" sz="5400" b="1" i="1" spc="-150" dirty="0" smtClean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ea typeface="+mn-ea"/>
                <a:cs typeface="+mn-cs"/>
              </a:rPr>
              <a:t/>
            </a:r>
            <a:br>
              <a:rPr lang="en-US" sz="5400" b="1" i="1" spc="-150" dirty="0" smtClean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ea typeface="+mn-ea"/>
                <a:cs typeface="+mn-cs"/>
              </a:rPr>
            </a:br>
            <a:r>
              <a:rPr lang="en-US" sz="3200" b="1" i="1" spc="-15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Cambria" panose="02040503050406030204" pitchFamily="18" charset="0"/>
              </a:rPr>
              <a:t>Prescription For Trained Professionals</a:t>
            </a:r>
            <a:r>
              <a:rPr lang="en-US" sz="3200" b="1" i="1" spc="-150" dirty="0" smtClean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/>
            </a:r>
            <a:br>
              <a:rPr lang="en-US" sz="3200" b="1" i="1" spc="-150" dirty="0" smtClean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</a:br>
            <a:r>
              <a:rPr lang="en-US" sz="3200" b="1" i="1" spc="-150" dirty="0" smtClean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 </a:t>
            </a:r>
            <a:r>
              <a:rPr lang="en-US" sz="5400" b="1" i="1" spc="-150" dirty="0" smtClean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ea typeface="+mn-ea"/>
                <a:cs typeface="+mn-cs"/>
              </a:rPr>
              <a:t/>
            </a:r>
            <a:br>
              <a:rPr lang="en-US" sz="5400" b="1" i="1" spc="-150" dirty="0" smtClean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ea typeface="+mn-ea"/>
                <a:cs typeface="+mn-cs"/>
              </a:rPr>
            </a:br>
            <a:endParaRPr lang="en-US" sz="4000" dirty="0">
              <a:effectLst>
                <a:glow rad="101600">
                  <a:srgbClr val="002060">
                    <a:alpha val="60000"/>
                  </a:srgb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346" y="0"/>
            <a:ext cx="1765012" cy="1224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2" descr="E:\Reliable Logistics\Ardy Tif\Color\Ardy Cart No Backgroun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519" y="92270"/>
            <a:ext cx="1324301" cy="188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283585">
            <a:off x="4560982" y="2443130"/>
            <a:ext cx="36343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Signed Business Associate Agreement for HIPPA Compliance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TSA Compliant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Haz Mat Awareness Training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IATA Dangerous Goods Training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Specimen Handling Certification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Blood borne Pathogen Certification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Clean Motor Vehicle Report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Drug Screening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Clear Background Check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CPR Training</a:t>
            </a:r>
          </a:p>
          <a:p>
            <a:endParaRPr lang="en-US" sz="1600" b="1" i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endParaRPr lang="en-US" sz="1600" b="1" i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endParaRPr lang="en-US" sz="1600" b="1" i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endParaRPr lang="en-US" sz="1600" b="1" i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endParaRPr lang="en-US" sz="1600" b="1" i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695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>
            <a:off x="4592301" y="1005669"/>
            <a:ext cx="1946522" cy="5731561"/>
          </a:xfrm>
          <a:prstGeom prst="up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4046" y="301621"/>
            <a:ext cx="94373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n-US" sz="5400" b="1" i="1" spc="-15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j-ea"/>
                <a:cs typeface="+mj-cs"/>
              </a:rPr>
              <a:t>Reliable Delivery; </a:t>
            </a:r>
            <a:r>
              <a:rPr lang="en-US" sz="3600" b="1" i="1" spc="-150" dirty="0" smtClean="0">
                <a:ln w="12700">
                  <a:solidFill>
                    <a:srgbClr val="002060"/>
                  </a:solidFill>
                </a:ln>
                <a:effectLst>
                  <a:glow rad="101600">
                    <a:srgbClr val="002060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Positive </a:t>
            </a:r>
            <a:r>
              <a:rPr lang="en-US" sz="3600" b="1" i="1" spc="-150" dirty="0">
                <a:ln w="12700">
                  <a:solidFill>
                    <a:srgbClr val="002060"/>
                  </a:solidFill>
                </a:ln>
                <a:effectLst>
                  <a:glow rad="101600">
                    <a:srgbClr val="002060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“Change”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346" y="0"/>
            <a:ext cx="1765012" cy="1224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2" descr="E:\Reliable Logistics\Ardy Tif\Color\Ardy Cart No Backgrou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519" y="92270"/>
            <a:ext cx="1324301" cy="188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032956" y="1867654"/>
            <a:ext cx="3062377" cy="627032"/>
          </a:xfrm>
        </p:spPr>
        <p:txBody>
          <a:bodyPr/>
          <a:lstStyle/>
          <a:p>
            <a:pPr algn="ctr"/>
            <a:r>
              <a:rPr lang="en-US" sz="3200" b="1" i="1" spc="-150" dirty="0">
                <a:ln w="1270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Driver Efficiency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9702" y="2382095"/>
            <a:ext cx="10092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n-US" sz="2400" b="1" i="1" spc="-150" dirty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Route </a:t>
            </a:r>
            <a:r>
              <a:rPr lang="en-US" sz="2400" b="1" i="1" spc="-150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drivers </a:t>
            </a:r>
            <a:r>
              <a:rPr lang="en-US" sz="2400" b="1" i="1" spc="-150" dirty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are paid by delivery/pick-up stop </a:t>
            </a:r>
            <a:r>
              <a:rPr lang="en-US" sz="2400" b="1" i="1" spc="-15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NOT</a:t>
            </a:r>
            <a:r>
              <a:rPr lang="en-US" sz="2400" b="1" i="1" spc="-150" dirty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 per hour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3685507" y="2937964"/>
            <a:ext cx="3757276" cy="561343"/>
          </a:xfrm>
        </p:spPr>
        <p:txBody>
          <a:bodyPr/>
          <a:lstStyle/>
          <a:p>
            <a:pPr algn="ctr"/>
            <a:r>
              <a:rPr lang="en-US" sz="3200" b="1" i="1" spc="-150" dirty="0">
                <a:ln w="1270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Route Coverage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9702" y="3356426"/>
            <a:ext cx="10274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n-US" sz="2400" b="1" i="1" spc="-150" dirty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Each Reliable Delivery  route driver has route coverage of </a:t>
            </a:r>
            <a:r>
              <a:rPr lang="en-US" sz="2400" b="1" i="1" spc="-15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2-3</a:t>
            </a:r>
            <a:r>
              <a:rPr lang="en-US" sz="2400" b="1" i="1" spc="-150" dirty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 drivers deep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3511316" y="3836369"/>
            <a:ext cx="4105656" cy="627032"/>
          </a:xfrm>
        </p:spPr>
        <p:txBody>
          <a:bodyPr/>
          <a:lstStyle/>
          <a:p>
            <a:pPr algn="ctr"/>
            <a:r>
              <a:rPr lang="en-US" sz="3200" b="1" i="1" spc="-150" dirty="0">
                <a:ln w="1270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Route Redundancies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8791" y="4373960"/>
            <a:ext cx="11627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n-US" sz="2400" b="1" i="1" spc="-150" dirty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Our Transition Process has allowed Reliable Delivery to reduce route redundancies In over </a:t>
            </a:r>
            <a:r>
              <a:rPr lang="en-US" sz="2400" b="1" i="1" spc="-15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60%</a:t>
            </a:r>
            <a:r>
              <a:rPr lang="en-US" sz="2400" b="1" i="1" spc="-150" dirty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 of transitioned clients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2187161" y="5212114"/>
            <a:ext cx="6968998" cy="627032"/>
          </a:xfrm>
        </p:spPr>
        <p:txBody>
          <a:bodyPr/>
          <a:lstStyle/>
          <a:p>
            <a:pPr algn="ctr"/>
            <a:r>
              <a:rPr lang="en-US" sz="3200" b="1" i="1" spc="-150" dirty="0">
                <a:ln w="1270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Quick Transition In Route Changes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6622" y="5760826"/>
            <a:ext cx="11059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n-US" sz="2400" b="1" i="1" spc="-150" dirty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Route changes or new route inclusions can be transitioned within </a:t>
            </a:r>
            <a:r>
              <a:rPr lang="en-US" sz="2400" b="1" i="1" spc="-15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24 Hours</a:t>
            </a:r>
          </a:p>
        </p:txBody>
      </p:sp>
    </p:spTree>
    <p:extLst>
      <p:ext uri="{BB962C8B-B14F-4D97-AF65-F5344CB8AC3E}">
        <p14:creationId xmlns:p14="http://schemas.microsoft.com/office/powerpoint/2010/main" val="31074989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9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900"/>
                            </p:stCondLst>
                            <p:childTnLst>
                              <p:par>
                                <p:cTn id="18" presetID="24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4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9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2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200"/>
                            </p:stCondLst>
                            <p:childTnLst>
                              <p:par>
                                <p:cTn id="56" presetID="24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7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2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3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300"/>
                            </p:stCondLst>
                            <p:childTnLst>
                              <p:par>
                                <p:cTn id="75" presetID="24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11" grpId="0"/>
      <p:bldP spid="11" grpId="1"/>
      <p:bldP spid="12" grpId="0" build="p"/>
      <p:bldP spid="12" grpId="1" build="p"/>
      <p:bldP spid="13" grpId="0"/>
      <p:bldP spid="13" grpId="1"/>
      <p:bldP spid="14" grpId="0" build="p"/>
      <p:bldP spid="14" grpId="1" build="p"/>
      <p:bldP spid="15" grpId="0"/>
      <p:bldP spid="15" grpId="1"/>
      <p:bldP spid="16" grpId="0" build="p"/>
      <p:bldP spid="16" grpId="1" build="p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35734" y="127745"/>
            <a:ext cx="9404723" cy="1400530"/>
          </a:xfrm>
        </p:spPr>
        <p:txBody>
          <a:bodyPr/>
          <a:lstStyle/>
          <a:p>
            <a:pPr lvl="0" algn="ctr">
              <a:spcBef>
                <a:spcPts val="0"/>
              </a:spcBef>
            </a:pPr>
            <a:r>
              <a:rPr lang="en-US" sz="5400" b="1" i="1" spc="-15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Reliable Delivery</a:t>
            </a:r>
            <a:r>
              <a:rPr lang="en-US" sz="5400" b="1" i="1" spc="-150" dirty="0" smtClean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/>
            </a:r>
            <a:br>
              <a:rPr lang="en-US" sz="5400" b="1" i="1" spc="-150" dirty="0" smtClean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</a:br>
            <a:r>
              <a:rPr lang="en-US" sz="3200" b="1" i="1" spc="-150" dirty="0" smtClean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Company Owned vs. Outsourced Solution</a:t>
            </a:r>
            <a:r>
              <a:rPr lang="en-US" sz="3200" b="1" i="1" spc="-150" dirty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200" b="1" i="1" spc="-150" dirty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200" b="1" i="1" spc="-150" dirty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i="1" spc="-15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/>
            </a:r>
            <a:br>
              <a:rPr lang="en-US" sz="5400" b="1" i="1" spc="-15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</a:br>
            <a:endParaRPr lang="en-US" sz="4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346" y="0"/>
            <a:ext cx="1765012" cy="1224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" name="Picture 2" descr="E:\Reliable Logistics\Ardy Tif\Color\Ardy Cart No Backgrou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519" y="92270"/>
            <a:ext cx="1324301" cy="188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07988" y="1972518"/>
          <a:ext cx="11347176" cy="4298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6" imgW="13052861" imgH="4313154" progId="Excel.Sheet.12">
                  <p:embed/>
                </p:oleObj>
              </mc:Choice>
              <mc:Fallback>
                <p:oleObj name="Worksheet" r:id="rId6" imgW="13052861" imgH="43131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7988" y="1972518"/>
                        <a:ext cx="11347176" cy="4298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32888" y="3937265"/>
            <a:ext cx="193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1">
                <a:ln>
                  <a:solidFill>
                    <a:srgbClr val="002060"/>
                  </a:solidFill>
                </a:ln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Company Cost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7248" y="4553257"/>
            <a:ext cx="282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n>
                  <a:solidFill>
                    <a:srgbClr val="002060"/>
                  </a:solidFill>
                </a:ln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Outsourced Solution</a:t>
            </a:r>
            <a:endParaRPr lang="en-US" b="1" i="1" dirty="0">
              <a:ln>
                <a:solidFill>
                  <a:srgbClr val="002060"/>
                </a:solidFill>
              </a:ln>
              <a:effectLst>
                <a:glow rad="101600">
                  <a:srgbClr val="00206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67644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7798" r="16114"/>
          <a:stretch/>
        </p:blipFill>
        <p:spPr>
          <a:xfrm rot="459364">
            <a:off x="2998125" y="2754114"/>
            <a:ext cx="1975449" cy="129099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806" y="0"/>
            <a:ext cx="2167226" cy="1504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Rectangle 4"/>
          <p:cNvSpPr/>
          <p:nvPr/>
        </p:nvSpPr>
        <p:spPr>
          <a:xfrm>
            <a:off x="1305425" y="196502"/>
            <a:ext cx="7122013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n-US" sz="6000" b="1" i="1" spc="-15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Reliable Delivery</a:t>
            </a:r>
            <a:r>
              <a:rPr lang="en-US" sz="6000" b="1" i="1" spc="-150" dirty="0" smtClean="0">
                <a:ln>
                  <a:solidFill>
                    <a:srgbClr val="002060"/>
                  </a:solidFill>
                </a:ln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</a:p>
          <a:p>
            <a:pPr algn="ctr" defTabSz="457200"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n-US" sz="3200" i="1" spc="-150" dirty="0">
                <a:ln>
                  <a:solidFill>
                    <a:schemeClr val="tx1"/>
                  </a:solidFill>
                </a:ln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j-ea"/>
                <a:cs typeface="+mj-cs"/>
              </a:rPr>
              <a:t>“When Getting it There Becomes the Priority!”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98" y="2676833"/>
            <a:ext cx="3794806" cy="2323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2" name="Picture 2" descr="E:\Reliable Logistics\Ardy Tif\Color\Ardy Cart No Backgrou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519" y="92270"/>
            <a:ext cx="1569481" cy="223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89766" y="2446973"/>
            <a:ext cx="768972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i="1" spc="-150" dirty="0">
              <a:ln>
                <a:solidFill>
                  <a:srgbClr val="002060"/>
                </a:solidFill>
              </a:ln>
              <a:effectLst>
                <a:glow rad="101600">
                  <a:srgbClr val="002060">
                    <a:alpha val="6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sz="3200" b="1" i="1" spc="-150" dirty="0">
              <a:ln>
                <a:solidFill>
                  <a:srgbClr val="002060"/>
                </a:solidFill>
              </a:ln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600"/>
              </a:spcBef>
            </a:pPr>
            <a:r>
              <a:rPr lang="en-US" sz="2800" b="1" i="1" spc="-150" dirty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			</a:t>
            </a:r>
          </a:p>
          <a:p>
            <a:pPr algn="ctr">
              <a:spcBef>
                <a:spcPts val="600"/>
              </a:spcBef>
            </a:pPr>
            <a:endParaRPr lang="en-US" sz="3200" b="1" i="1" spc="-150" dirty="0" smtClean="0">
              <a:ln>
                <a:solidFill>
                  <a:schemeClr val="tx1"/>
                </a:solidFill>
              </a:ln>
              <a:effectLst>
                <a:glow rad="101600">
                  <a:srgbClr val="00B0F0">
                    <a:alpha val="6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lvl="0" algn="ctr"/>
            <a:r>
              <a:rPr lang="en-US" sz="3600" b="1" i="1" spc="-1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Tony Darin</a:t>
            </a:r>
            <a:endParaRPr lang="en-US" sz="3600" b="1" i="1" spc="-15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lvl="0" algn="ctr"/>
            <a:r>
              <a:rPr lang="en-US" sz="2800" i="1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+mj-ea"/>
                <a:cs typeface="+mj-cs"/>
              </a:rPr>
              <a:t>Sr. Vice President of Sales &amp; Marketing </a:t>
            </a:r>
            <a:endParaRPr lang="en-US" sz="2800" i="1" spc="-150" dirty="0">
              <a:ln>
                <a:solidFill>
                  <a:schemeClr val="tx1"/>
                </a:solidFill>
              </a:ln>
              <a:effectLst>
                <a:glow rad="101600">
                  <a:srgbClr val="002060">
                    <a:alpha val="6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ea typeface="+mj-ea"/>
              <a:cs typeface="+mj-cs"/>
            </a:endParaRPr>
          </a:p>
          <a:p>
            <a:pPr algn="ctr"/>
            <a:r>
              <a:rPr lang="en-US" sz="2400" b="1" i="1" u="sng" spc="-1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tdarin@reliabledelivery.com</a:t>
            </a:r>
            <a:endParaRPr lang="en-US" sz="2400" b="1" i="1" u="sng" spc="-15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/>
            <a:r>
              <a:rPr lang="en-US" sz="2000" b="1" i="1" spc="-150" dirty="0" smtClean="0">
                <a:ln>
                  <a:solidFill>
                    <a:srgbClr val="002060"/>
                  </a:solidFill>
                </a:ln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(734</a:t>
            </a:r>
            <a:r>
              <a:rPr lang="en-US" sz="2000" b="1" i="1" spc="-150" dirty="0">
                <a:ln>
                  <a:solidFill>
                    <a:srgbClr val="002060"/>
                  </a:solidFill>
                </a:ln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) </a:t>
            </a:r>
            <a:r>
              <a:rPr lang="en-US" sz="2000" b="1" i="1" spc="-150" dirty="0" smtClean="0">
                <a:ln>
                  <a:solidFill>
                    <a:srgbClr val="002060"/>
                  </a:solidFill>
                </a:ln>
                <a:effectLst>
                  <a:glow rad="101600">
                    <a:srgbClr val="00206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756-7828</a:t>
            </a:r>
            <a:endParaRPr lang="en-US" sz="2000" b="1" i="1" spc="-150" dirty="0">
              <a:ln>
                <a:solidFill>
                  <a:srgbClr val="002060"/>
                </a:solidFill>
              </a:ln>
              <a:effectLst>
                <a:glow rad="101600">
                  <a:srgbClr val="002060">
                    <a:alpha val="6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7" t="24771" r="11736" b="3524"/>
          <a:stretch/>
        </p:blipFill>
        <p:spPr>
          <a:xfrm rot="21159990">
            <a:off x="1139376" y="3177735"/>
            <a:ext cx="1141607" cy="233937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4" t="13077" r="25643"/>
          <a:stretch/>
        </p:blipFill>
        <p:spPr>
          <a:xfrm>
            <a:off x="1919834" y="3575978"/>
            <a:ext cx="2744156" cy="155842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740">
            <a:off x="3527766" y="4495359"/>
            <a:ext cx="1524000" cy="100965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5034650"/>
      </p:ext>
    </p:extLst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216</Words>
  <Application>Microsoft Office PowerPoint</Application>
  <PresentationFormat>Widescreen</PresentationFormat>
  <Paragraphs>65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Bradley Hand ITC</vt:lpstr>
      <vt:lpstr>Cambria</vt:lpstr>
      <vt:lpstr>Century Gothic</vt:lpstr>
      <vt:lpstr>Wingdings</vt:lpstr>
      <vt:lpstr>Wingdings 3</vt:lpstr>
      <vt:lpstr>Ion</vt:lpstr>
      <vt:lpstr>Worksheet</vt:lpstr>
      <vt:lpstr>Reliable Delivery; Services </vt:lpstr>
      <vt:lpstr>   Reliable Delivery;           Current Network</vt:lpstr>
      <vt:lpstr>PowerPoint Presentation</vt:lpstr>
      <vt:lpstr>PowerPoint Presentation</vt:lpstr>
      <vt:lpstr>Reliable Delivery Company Owned vs. Outsourced Solution 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Darin</dc:creator>
  <cp:lastModifiedBy>Tony Darin</cp:lastModifiedBy>
  <cp:revision>66</cp:revision>
  <dcterms:created xsi:type="dcterms:W3CDTF">2014-04-10T12:40:08Z</dcterms:created>
  <dcterms:modified xsi:type="dcterms:W3CDTF">2014-10-21T14:35:38Z</dcterms:modified>
</cp:coreProperties>
</file>